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6858000" cx="9144000"/>
  <p:notesSz cx="6858000" cy="9144000"/>
  <p:embeddedFontLst>
    <p:embeddedFont>
      <p:font typeface="Candara"/>
      <p:regular r:id="rId31"/>
      <p:bold r:id="rId32"/>
      <p:italic r:id="rId33"/>
      <p:boldItalic r:id="rId34"/>
    </p:embeddedFont>
    <p:embeddedFont>
      <p:font typeface="PT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ndara-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andara-italic.fntdata"/><Relationship Id="rId10" Type="http://schemas.openxmlformats.org/officeDocument/2006/relationships/slide" Target="slides/slide5.xml"/><Relationship Id="rId32" Type="http://schemas.openxmlformats.org/officeDocument/2006/relationships/font" Target="fonts/Candara-bold.fntdata"/><Relationship Id="rId13" Type="http://schemas.openxmlformats.org/officeDocument/2006/relationships/slide" Target="slides/slide8.xml"/><Relationship Id="rId35" Type="http://schemas.openxmlformats.org/officeDocument/2006/relationships/font" Target="fonts/PTSans-regular.fntdata"/><Relationship Id="rId12" Type="http://schemas.openxmlformats.org/officeDocument/2006/relationships/slide" Target="slides/slide7.xml"/><Relationship Id="rId34" Type="http://schemas.openxmlformats.org/officeDocument/2006/relationships/font" Target="fonts/Candara-boldItalic.fntdata"/><Relationship Id="rId15" Type="http://schemas.openxmlformats.org/officeDocument/2006/relationships/slide" Target="slides/slide10.xml"/><Relationship Id="rId37" Type="http://schemas.openxmlformats.org/officeDocument/2006/relationships/font" Target="fonts/PTSans-italic.fntdata"/><Relationship Id="rId14" Type="http://schemas.openxmlformats.org/officeDocument/2006/relationships/slide" Target="slides/slide9.xml"/><Relationship Id="rId36" Type="http://schemas.openxmlformats.org/officeDocument/2006/relationships/font" Target="fonts/PTSans-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PT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6.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5" name="Shape 15"/>
        <p:cNvGrpSpPr/>
        <p:nvPr/>
      </p:nvGrpSpPr>
      <p:grpSpPr>
        <a:xfrm>
          <a:off x="0" y="0"/>
          <a:ext cx="0" cy="0"/>
          <a:chOff x="0" y="0"/>
          <a:chExt cx="0" cy="0"/>
        </a:xfrm>
      </p:grpSpPr>
      <p:pic>
        <p:nvPicPr>
          <p:cNvPr descr="portada.jpg" id="16" name="Google Shape;16;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7" name="Google Shape;17;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61" name="Shape 61"/>
        <p:cNvGrpSpPr/>
        <p:nvPr/>
      </p:nvGrpSpPr>
      <p:grpSpPr>
        <a:xfrm>
          <a:off x="0" y="0"/>
          <a:ext cx="0" cy="0"/>
          <a:chOff x="0" y="0"/>
          <a:chExt cx="0" cy="0"/>
        </a:xfrm>
      </p:grpSpPr>
      <p:sp>
        <p:nvSpPr>
          <p:cNvPr id="62" name="Google Shape;62;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63" name="Google Shape;63;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4" name="Google Shape;64;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5" name="Shape 65"/>
        <p:cNvGrpSpPr/>
        <p:nvPr/>
      </p:nvGrpSpPr>
      <p:grpSpPr>
        <a:xfrm>
          <a:off x="0" y="0"/>
          <a:ext cx="0" cy="0"/>
          <a:chOff x="0" y="0"/>
          <a:chExt cx="0" cy="0"/>
        </a:xfrm>
      </p:grpSpPr>
      <p:pic>
        <p:nvPicPr>
          <p:cNvPr descr="LOGO-B.png" id="66" name="Google Shape;66;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7" name="Google Shape;67;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8" name="Google Shape;68;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 name="Google Shape;70;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 name="Google Shape;71;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 name="Google Shape;72;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 name="Google Shape;73;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4" name="Shape 74"/>
        <p:cNvGrpSpPr/>
        <p:nvPr/>
      </p:nvGrpSpPr>
      <p:grpSpPr>
        <a:xfrm>
          <a:off x="0" y="0"/>
          <a:ext cx="0" cy="0"/>
          <a:chOff x="0" y="0"/>
          <a:chExt cx="0" cy="0"/>
        </a:xfrm>
      </p:grpSpPr>
      <p:sp>
        <p:nvSpPr>
          <p:cNvPr id="75" name="Google Shape;75;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6" name="Google Shape;76;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7" name="Google Shape;77;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8" name="Shape 78"/>
        <p:cNvGrpSpPr/>
        <p:nvPr/>
      </p:nvGrpSpPr>
      <p:grpSpPr>
        <a:xfrm>
          <a:off x="0" y="0"/>
          <a:ext cx="0" cy="0"/>
          <a:chOff x="0" y="0"/>
          <a:chExt cx="0" cy="0"/>
        </a:xfrm>
      </p:grpSpPr>
      <p:pic>
        <p:nvPicPr>
          <p:cNvPr descr="LOGO-B.png" id="79" name="Google Shape;79;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0" name="Google Shape;80;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81" name="Google Shape;8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7" name="Shape 87"/>
        <p:cNvGrpSpPr/>
        <p:nvPr/>
      </p:nvGrpSpPr>
      <p:grpSpPr>
        <a:xfrm>
          <a:off x="0" y="0"/>
          <a:ext cx="0" cy="0"/>
          <a:chOff x="0" y="0"/>
          <a:chExt cx="0" cy="0"/>
        </a:xfrm>
      </p:grpSpPr>
      <p:sp>
        <p:nvSpPr>
          <p:cNvPr id="88" name="Google Shape;88;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9" name="Google Shape;89;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90" name="Google Shape;90;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91" name="Shape 91"/>
        <p:cNvGrpSpPr/>
        <p:nvPr/>
      </p:nvGrpSpPr>
      <p:grpSpPr>
        <a:xfrm>
          <a:off x="0" y="0"/>
          <a:ext cx="0" cy="0"/>
          <a:chOff x="0" y="0"/>
          <a:chExt cx="0" cy="0"/>
        </a:xfrm>
      </p:grpSpPr>
      <p:pic>
        <p:nvPicPr>
          <p:cNvPr descr="LOGO-B.png" id="92" name="Google Shape;92;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93" name="Google Shape;93;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4" name="Google Shape;94;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100" name="Shape 100"/>
        <p:cNvGrpSpPr/>
        <p:nvPr/>
      </p:nvGrpSpPr>
      <p:grpSpPr>
        <a:xfrm>
          <a:off x="0" y="0"/>
          <a:ext cx="0" cy="0"/>
          <a:chOff x="0" y="0"/>
          <a:chExt cx="0" cy="0"/>
        </a:xfrm>
      </p:grpSpPr>
      <p:sp>
        <p:nvSpPr>
          <p:cNvPr id="101" name="Google Shape;101;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02" name="Google Shape;102;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103" name="Google Shape;103;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4" name="Shape 104"/>
        <p:cNvGrpSpPr/>
        <p:nvPr/>
      </p:nvGrpSpPr>
      <p:grpSpPr>
        <a:xfrm>
          <a:off x="0" y="0"/>
          <a:ext cx="0" cy="0"/>
          <a:chOff x="0" y="0"/>
          <a:chExt cx="0" cy="0"/>
        </a:xfrm>
      </p:grpSpPr>
      <p:pic>
        <p:nvPicPr>
          <p:cNvPr descr="LOGO-B.png" id="105" name="Google Shape;105;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6" name="Google Shape;106;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7" name="Google Shape;10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13" name="Shape 113"/>
        <p:cNvGrpSpPr/>
        <p:nvPr/>
      </p:nvGrpSpPr>
      <p:grpSpPr>
        <a:xfrm>
          <a:off x="0" y="0"/>
          <a:ext cx="0" cy="0"/>
          <a:chOff x="0" y="0"/>
          <a:chExt cx="0" cy="0"/>
        </a:xfrm>
      </p:grpSpPr>
      <p:sp>
        <p:nvSpPr>
          <p:cNvPr id="114" name="Google Shape;114;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5" name="Google Shape;115;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6" name="Google Shape;116;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7" name="Shape 117"/>
        <p:cNvGrpSpPr/>
        <p:nvPr/>
      </p:nvGrpSpPr>
      <p:grpSpPr>
        <a:xfrm>
          <a:off x="0" y="0"/>
          <a:ext cx="0" cy="0"/>
          <a:chOff x="0" y="0"/>
          <a:chExt cx="0" cy="0"/>
        </a:xfrm>
      </p:grpSpPr>
      <p:pic>
        <p:nvPicPr>
          <p:cNvPr descr="LOGO-B.png" id="118" name="Google Shape;118;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9" name="Google Shape;119;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0" name="Google Shape;120;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8" name="Shape 18"/>
        <p:cNvGrpSpPr/>
        <p:nvPr/>
      </p:nvGrpSpPr>
      <p:grpSpPr>
        <a:xfrm>
          <a:off x="0" y="0"/>
          <a:ext cx="0" cy="0"/>
          <a:chOff x="0" y="0"/>
          <a:chExt cx="0" cy="0"/>
        </a:xfrm>
      </p:grpSpPr>
      <p:sp>
        <p:nvSpPr>
          <p:cNvPr id="19" name="Google Shape;19;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20" name="Google Shape;20;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21" name="Google Shape;21;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6" name="Shape 126"/>
        <p:cNvGrpSpPr/>
        <p:nvPr/>
      </p:nvGrpSpPr>
      <p:grpSpPr>
        <a:xfrm>
          <a:off x="0" y="0"/>
          <a:ext cx="0" cy="0"/>
          <a:chOff x="0" y="0"/>
          <a:chExt cx="0" cy="0"/>
        </a:xfrm>
      </p:grpSpPr>
      <p:sp>
        <p:nvSpPr>
          <p:cNvPr id="127" name="Google Shape;127;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8" name="Google Shape;128;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9" name="Google Shape;129;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30" name="Shape 130"/>
        <p:cNvGrpSpPr/>
        <p:nvPr/>
      </p:nvGrpSpPr>
      <p:grpSpPr>
        <a:xfrm>
          <a:off x="0" y="0"/>
          <a:ext cx="0" cy="0"/>
          <a:chOff x="0" y="0"/>
          <a:chExt cx="0" cy="0"/>
        </a:xfrm>
      </p:grpSpPr>
      <p:pic>
        <p:nvPicPr>
          <p:cNvPr descr="LOGO-B.png" id="131" name="Google Shape;131;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32" name="Google Shape;132;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33" name="Google Shape;13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9" name="Shape 139"/>
        <p:cNvGrpSpPr/>
        <p:nvPr/>
      </p:nvGrpSpPr>
      <p:grpSpPr>
        <a:xfrm>
          <a:off x="0" y="0"/>
          <a:ext cx="0" cy="0"/>
          <a:chOff x="0" y="0"/>
          <a:chExt cx="0" cy="0"/>
        </a:xfrm>
      </p:grpSpPr>
      <p:sp>
        <p:nvSpPr>
          <p:cNvPr id="140" name="Google Shape;140;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41" name="Google Shape;141;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42" name="Google Shape;142;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43" name="Shape 143"/>
        <p:cNvGrpSpPr/>
        <p:nvPr/>
      </p:nvGrpSpPr>
      <p:grpSpPr>
        <a:xfrm>
          <a:off x="0" y="0"/>
          <a:ext cx="0" cy="0"/>
          <a:chOff x="0" y="0"/>
          <a:chExt cx="0" cy="0"/>
        </a:xfrm>
      </p:grpSpPr>
      <p:pic>
        <p:nvPicPr>
          <p:cNvPr descr="LOGO-B.png" id="144" name="Google Shape;144;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5" name="Google Shape;145;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6" name="Google Shape;14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22" name="Shape 22"/>
        <p:cNvGrpSpPr/>
        <p:nvPr/>
      </p:nvGrpSpPr>
      <p:grpSpPr>
        <a:xfrm>
          <a:off x="0" y="0"/>
          <a:ext cx="0" cy="0"/>
          <a:chOff x="0" y="0"/>
          <a:chExt cx="0" cy="0"/>
        </a:xfrm>
      </p:grpSpPr>
      <p:pic>
        <p:nvPicPr>
          <p:cNvPr descr="LOGO-B.png" id="23" name="Google Shape;23;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4" name="Google Shape;24;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 name="Google Shape;25;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 name="Google Shape;26;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 name="Google Shape;27;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 name="Google Shape;28;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jpg" id="29" name="Google Shape;29;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0" name="Google Shape;3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pic>
        <p:nvPicPr>
          <p:cNvPr descr="logo.jpg" id="37" name="Google Shape;37;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8" name="Shape 38"/>
        <p:cNvGrpSpPr/>
        <p:nvPr/>
      </p:nvGrpSpPr>
      <p:grpSpPr>
        <a:xfrm>
          <a:off x="0" y="0"/>
          <a:ext cx="0" cy="0"/>
          <a:chOff x="0" y="0"/>
          <a:chExt cx="0" cy="0"/>
        </a:xfrm>
      </p:grpSpPr>
      <p:sp>
        <p:nvSpPr>
          <p:cNvPr id="39" name="Google Shape;39;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4" name="Shape 44"/>
        <p:cNvGrpSpPr/>
        <p:nvPr/>
      </p:nvGrpSpPr>
      <p:grpSpPr>
        <a:xfrm>
          <a:off x="0" y="0"/>
          <a:ext cx="0" cy="0"/>
          <a:chOff x="0" y="0"/>
          <a:chExt cx="0" cy="0"/>
        </a:xfrm>
      </p:grpSpPr>
      <p:pic>
        <p:nvPicPr>
          <p:cNvPr descr="ppt institucional-actualizado[1].jpg" id="45" name="Google Shape;45;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6" name="Shape 46"/>
        <p:cNvGrpSpPr/>
        <p:nvPr/>
      </p:nvGrpSpPr>
      <p:grpSpPr>
        <a:xfrm>
          <a:off x="0" y="0"/>
          <a:ext cx="0" cy="0"/>
          <a:chOff x="0" y="0"/>
          <a:chExt cx="0" cy="0"/>
        </a:xfrm>
      </p:grpSpPr>
      <p:sp>
        <p:nvSpPr>
          <p:cNvPr id="47" name="Google Shape;47;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8000">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8" name="Shape 48"/>
        <p:cNvGrpSpPr/>
        <p:nvPr/>
      </p:nvGrpSpPr>
      <p:grpSpPr>
        <a:xfrm>
          <a:off x="0" y="0"/>
          <a:ext cx="0" cy="0"/>
          <a:chOff x="0" y="0"/>
          <a:chExt cx="0" cy="0"/>
        </a:xfrm>
      </p:grpSpPr>
      <p:sp>
        <p:nvSpPr>
          <p:cNvPr id="49" name="Google Shape;49;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0" name="Google Shape;50;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51" name="Google Shape;51;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52" name="Shape 52"/>
        <p:cNvGrpSpPr/>
        <p:nvPr/>
      </p:nvGrpSpPr>
      <p:grpSpPr>
        <a:xfrm>
          <a:off x="0" y="0"/>
          <a:ext cx="0" cy="0"/>
          <a:chOff x="0" y="0"/>
          <a:chExt cx="0" cy="0"/>
        </a:xfrm>
      </p:grpSpPr>
      <p:pic>
        <p:nvPicPr>
          <p:cNvPr descr="LOGO-B.png" id="53" name="Google Shape;53;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4" name="Google Shape;54;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5" name="Google Shape;55;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 name="Google Shape;57;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 name="Google Shape;58;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 name="Google Shape;59;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 name="Google Shape;60;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p:nvPr/>
        </p:nvSpPr>
        <p:spPr>
          <a:xfrm>
            <a:off x="1724396" y="5853056"/>
            <a:ext cx="177318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MX" sz="2800" u="none" cap="none" strike="noStrike">
                <a:solidFill>
                  <a:srgbClr val="0A253E"/>
                </a:solidFill>
                <a:latin typeface="Candara"/>
                <a:ea typeface="Candara"/>
                <a:cs typeface="Candara"/>
                <a:sym typeface="Candara"/>
              </a:rPr>
              <a:t>PBY3101</a:t>
            </a:r>
            <a:endParaRPr b="1" sz="2800">
              <a:solidFill>
                <a:srgbClr val="0A253E"/>
              </a:solidFill>
              <a:latin typeface="Candara"/>
              <a:ea typeface="Candara"/>
              <a:cs typeface="Candara"/>
              <a:sym typeface="Candara"/>
            </a:endParaRPr>
          </a:p>
        </p:txBody>
      </p:sp>
      <p:sp>
        <p:nvSpPr>
          <p:cNvPr id="157" name="Google Shape;157;p25"/>
          <p:cNvSpPr/>
          <p:nvPr/>
        </p:nvSpPr>
        <p:spPr>
          <a:xfrm>
            <a:off x="1386402" y="6326352"/>
            <a:ext cx="2449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1800">
                <a:solidFill>
                  <a:srgbClr val="7F7F7F"/>
                </a:solidFill>
                <a:latin typeface="Candara"/>
                <a:ea typeface="Candara"/>
                <a:cs typeface="Candara"/>
                <a:sym typeface="Candara"/>
              </a:rPr>
              <a:t>Primer semestre 2018</a:t>
            </a:r>
            <a:endParaRPr sz="1800">
              <a:solidFill>
                <a:srgbClr val="7F7F7F"/>
              </a:solidFill>
              <a:latin typeface="Candara"/>
              <a:ea typeface="Candara"/>
              <a:cs typeface="Candara"/>
              <a:sym typeface="Candara"/>
            </a:endParaRPr>
          </a:p>
        </p:txBody>
      </p:sp>
      <p:sp>
        <p:nvSpPr>
          <p:cNvPr id="158" name="Google Shape;158;p25"/>
          <p:cNvSpPr/>
          <p:nvPr/>
        </p:nvSpPr>
        <p:spPr>
          <a:xfrm>
            <a:off x="657047" y="3991347"/>
            <a:ext cx="3178527" cy="1083374"/>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b="1" lang="es-MX" sz="2800">
                <a:solidFill>
                  <a:srgbClr val="0F243E"/>
                </a:solidFill>
                <a:latin typeface="Calibri"/>
                <a:ea typeface="Calibri"/>
                <a:cs typeface="Calibri"/>
                <a:sym typeface="Calibri"/>
              </a:rPr>
              <a:t>Introducción a cursores explícitos</a:t>
            </a:r>
            <a:endParaRPr b="1" sz="2800">
              <a:solidFill>
                <a:srgbClr val="0F243E"/>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 name="Google Shape;230;p34"/>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231" name="Google Shape;231;p34"/>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34"/>
          <p:cNvSpPr/>
          <p:nvPr/>
        </p:nvSpPr>
        <p:spPr>
          <a:xfrm>
            <a:off x="1990163" y="1416047"/>
            <a:ext cx="27934619"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33" name="Google Shape;233;p34"/>
          <p:cNvPicPr preferRelativeResize="0"/>
          <p:nvPr/>
        </p:nvPicPr>
        <p:blipFill rotWithShape="1">
          <a:blip r:embed="rId3">
            <a:alphaModFix/>
          </a:blip>
          <a:srcRect b="0" l="0" r="0" t="0"/>
          <a:stretch/>
        </p:blipFill>
        <p:spPr>
          <a:xfrm>
            <a:off x="2205317" y="1200894"/>
            <a:ext cx="4733366" cy="3384251"/>
          </a:xfrm>
          <a:prstGeom prst="rect">
            <a:avLst/>
          </a:prstGeom>
          <a:noFill/>
          <a:ln>
            <a:noFill/>
          </a:ln>
        </p:spPr>
      </p:pic>
      <p:sp>
        <p:nvSpPr>
          <p:cNvPr id="234" name="Google Shape;234;p34"/>
          <p:cNvSpPr/>
          <p:nvPr/>
        </p:nvSpPr>
        <p:spPr>
          <a:xfrm>
            <a:off x="389965" y="4523826"/>
            <a:ext cx="8364070" cy="1764586"/>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lang="es-MX" sz="2000">
                <a:solidFill>
                  <a:srgbClr val="0F243E"/>
                </a:solidFill>
                <a:latin typeface="Calibri"/>
                <a:ea typeface="Calibri"/>
                <a:cs typeface="Calibri"/>
                <a:sym typeface="Calibri"/>
              </a:rPr>
              <a:t>En la sintaxis:</a:t>
            </a:r>
            <a:endParaRPr b="1" sz="2000">
              <a:solidFill>
                <a:srgbClr val="0F243E"/>
              </a:solidFill>
              <a:latin typeface="Calibri"/>
              <a:ea typeface="Calibri"/>
              <a:cs typeface="Calibri"/>
              <a:sym typeface="Calibri"/>
            </a:endParaRPr>
          </a:p>
          <a:p>
            <a:pPr indent="-342900" lvl="0" marL="342900" marR="0" rtl="0" algn="l">
              <a:lnSpc>
                <a:spcPct val="115000"/>
              </a:lnSpc>
              <a:spcBef>
                <a:spcPts val="100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nombre_cursor: es un identificador PL/SQL que le da un nombre al cursor.</a:t>
            </a:r>
            <a:endParaRPr sz="2000">
              <a:solidFill>
                <a:srgbClr val="0F243E"/>
              </a:solidFill>
              <a:latin typeface="Calibri"/>
              <a:ea typeface="Calibri"/>
              <a:cs typeface="Calibri"/>
              <a:sym typeface="Calibri"/>
            </a:endParaRPr>
          </a:p>
          <a:p>
            <a:pPr indent="-342900" lvl="0" marL="342900" marR="0" rtl="0" algn="l">
              <a:lnSpc>
                <a:spcPct val="115000"/>
              </a:lnSpc>
              <a:spcBef>
                <a:spcPts val="100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sentencia_select: es una instrucción o sentencia SQL que debe ser procesada cuyo resultado quedará en el Cursor.</a:t>
            </a:r>
            <a:endParaRPr sz="2000">
              <a:solidFill>
                <a:srgbClr val="0F243E"/>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35"/>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241" name="Google Shape;241;p35"/>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35"/>
          <p:cNvSpPr/>
          <p:nvPr/>
        </p:nvSpPr>
        <p:spPr>
          <a:xfrm>
            <a:off x="510988" y="2441657"/>
            <a:ext cx="8122024" cy="222471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1800">
                <a:solidFill>
                  <a:srgbClr val="0F243E"/>
                </a:solidFill>
                <a:latin typeface="Calibri"/>
                <a:ea typeface="Calibri"/>
                <a:cs typeface="Calibri"/>
                <a:sym typeface="Calibri"/>
              </a:rPr>
              <a:t>En el</a:t>
            </a:r>
            <a:r>
              <a:rPr b="1" lang="es-MX" sz="1800">
                <a:solidFill>
                  <a:srgbClr val="0F243E"/>
                </a:solidFill>
                <a:latin typeface="Calibri"/>
                <a:ea typeface="Calibri"/>
                <a:cs typeface="Calibri"/>
                <a:sym typeface="Calibri"/>
              </a:rPr>
              <a:t> ejemplo 1 </a:t>
            </a:r>
            <a:r>
              <a:rPr lang="es-MX" sz="1800">
                <a:solidFill>
                  <a:srgbClr val="0F243E"/>
                </a:solidFill>
                <a:latin typeface="Calibri"/>
                <a:ea typeface="Calibri"/>
                <a:cs typeface="Calibri"/>
                <a:sym typeface="Calibri"/>
              </a:rPr>
              <a:t>se declara un cursor explícito cur_emp el que obtendrá la identificación y apellidos de los empleados que trabajan en el departamento 30. </a:t>
            </a:r>
            <a:endParaRPr sz="18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t/>
            </a:r>
            <a:endParaRPr sz="16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1800">
                <a:solidFill>
                  <a:srgbClr val="0F243E"/>
                </a:solidFill>
                <a:latin typeface="Calibri"/>
                <a:ea typeface="Calibri"/>
                <a:cs typeface="Calibri"/>
                <a:sym typeface="Calibri"/>
              </a:rPr>
              <a:t>En el </a:t>
            </a:r>
            <a:r>
              <a:rPr b="1" lang="es-MX" sz="1800">
                <a:solidFill>
                  <a:srgbClr val="0F243E"/>
                </a:solidFill>
                <a:latin typeface="Calibri"/>
                <a:ea typeface="Calibri"/>
                <a:cs typeface="Calibri"/>
                <a:sym typeface="Calibri"/>
              </a:rPr>
              <a:t>ejemplo 2, </a:t>
            </a:r>
            <a:r>
              <a:rPr lang="es-MX" sz="1800">
                <a:solidFill>
                  <a:srgbClr val="0F243E"/>
                </a:solidFill>
                <a:latin typeface="Calibri"/>
                <a:ea typeface="Calibri"/>
                <a:cs typeface="Calibri"/>
                <a:sym typeface="Calibri"/>
              </a:rPr>
              <a:t>el valor de la localidad está asignado a la variable v_locid la que es utilizada en la condición de la sentencia del cursor cur_dept. Por lo tanto, el cursor obtendrá la información del departamento cuya localidad sea 1700.</a:t>
            </a:r>
            <a:endParaRPr sz="1600">
              <a:solidFill>
                <a:srgbClr val="0F243E"/>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6"/>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36"/>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249" name="Google Shape;249;p36"/>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p36"/>
          <p:cNvSpPr/>
          <p:nvPr/>
        </p:nvSpPr>
        <p:spPr>
          <a:xfrm>
            <a:off x="2124635" y="1124469"/>
            <a:ext cx="29754081"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1" name="Google Shape;251;p36"/>
          <p:cNvPicPr preferRelativeResize="0"/>
          <p:nvPr/>
        </p:nvPicPr>
        <p:blipFill rotWithShape="1">
          <a:blip r:embed="rId3">
            <a:alphaModFix/>
          </a:blip>
          <a:srcRect b="0" l="0" r="0" t="0"/>
          <a:stretch/>
        </p:blipFill>
        <p:spPr>
          <a:xfrm>
            <a:off x="2124625" y="1124476"/>
            <a:ext cx="5083002" cy="3940148"/>
          </a:xfrm>
          <a:prstGeom prst="rect">
            <a:avLst/>
          </a:prstGeom>
          <a:noFill/>
          <a:ln>
            <a:noFill/>
          </a:ln>
        </p:spPr>
      </p:pic>
      <p:sp>
        <p:nvSpPr>
          <p:cNvPr id="252" name="Google Shape;252;p36"/>
          <p:cNvSpPr/>
          <p:nvPr/>
        </p:nvSpPr>
        <p:spPr>
          <a:xfrm>
            <a:off x="454679" y="4887146"/>
            <a:ext cx="8422800" cy="12825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s-MX" sz="2000">
                <a:solidFill>
                  <a:srgbClr val="0F243E"/>
                </a:solidFill>
                <a:latin typeface="Calibri"/>
                <a:ea typeface="Calibri"/>
                <a:cs typeface="Calibri"/>
                <a:sym typeface="Calibri"/>
              </a:rPr>
              <a:t>En la sintaxis:</a:t>
            </a:r>
            <a:endParaRPr sz="2000">
              <a:solidFill>
                <a:srgbClr val="0F243E"/>
              </a:solidFill>
              <a:latin typeface="Calibri"/>
              <a:ea typeface="Calibri"/>
              <a:cs typeface="Calibri"/>
              <a:sym typeface="Calibri"/>
            </a:endParaRPr>
          </a:p>
          <a:p>
            <a:pPr indent="0" lvl="0" marL="0" marR="0" rtl="0" algn="l">
              <a:lnSpc>
                <a:spcPct val="115000"/>
              </a:lnSpc>
              <a:spcBef>
                <a:spcPts val="1000"/>
              </a:spcBef>
              <a:spcAft>
                <a:spcPts val="0"/>
              </a:spcAft>
              <a:buNone/>
            </a:pPr>
            <a:r>
              <a:rPr lang="es-MX" sz="2000">
                <a:solidFill>
                  <a:srgbClr val="0F243E"/>
                </a:solidFill>
                <a:latin typeface="Calibri"/>
                <a:ea typeface="Calibri"/>
                <a:cs typeface="Calibri"/>
                <a:sym typeface="Calibri"/>
              </a:rPr>
              <a:t>nombre_cursor: es el cursor declarado en la sección de Declaración del bloque PL/SQL.</a:t>
            </a:r>
            <a:endParaRPr sz="2000">
              <a:solidFill>
                <a:srgbClr val="0F243E"/>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37"/>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259" name="Google Shape;259;p37"/>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37"/>
          <p:cNvSpPr/>
          <p:nvPr/>
        </p:nvSpPr>
        <p:spPr>
          <a:xfrm>
            <a:off x="497541" y="1118016"/>
            <a:ext cx="8148918" cy="4883388"/>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2000">
                <a:solidFill>
                  <a:srgbClr val="0F243E"/>
                </a:solidFill>
                <a:latin typeface="Calibri"/>
                <a:ea typeface="Calibri"/>
                <a:cs typeface="Calibri"/>
                <a:sym typeface="Calibri"/>
              </a:rPr>
              <a:t>La sentencia OPEN está incluida en la sección Ejecutable de un bloque PL/SQL y es una sentencia ejecutable que realiza las siguientes operaciones:</a:t>
            </a:r>
            <a:endParaRPr sz="20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  Dinámicamente se asigna memoria para un área de contexto.</a:t>
            </a:r>
            <a:endParaRPr sz="20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  Parsea la sentencia SELECT.</a:t>
            </a:r>
            <a:endParaRPr sz="20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  Se examinan los valores de las variables de entrada.</a:t>
            </a:r>
            <a:endParaRPr sz="20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  Identifica el conjunto o set activo que satisface el criterio de búsqueda, basándose en los valores de variables y el contenido de las tablas que forman parte de la consulta.</a:t>
            </a:r>
            <a:endParaRPr sz="20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  Posiciona el puntero en la primera fila del conjunto activo.</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2000">
                <a:solidFill>
                  <a:srgbClr val="0F243E"/>
                </a:solidFill>
                <a:latin typeface="Calibri"/>
                <a:ea typeface="Calibri"/>
                <a:cs typeface="Calibri"/>
                <a:sym typeface="Calibri"/>
              </a:rPr>
              <a:t>Una vez abierto el cursor no se puede volver a abrir hasta que no se cierre.</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2000">
                <a:solidFill>
                  <a:srgbClr val="0F243E"/>
                </a:solidFill>
                <a:latin typeface="Calibri"/>
                <a:ea typeface="Calibri"/>
                <a:cs typeface="Calibri"/>
                <a:sym typeface="Calibri"/>
              </a:rPr>
              <a:t>En el ejemplo, se abre el cursor cur_emp declarado inicialmente.</a:t>
            </a:r>
            <a:endParaRPr sz="2000">
              <a:solidFill>
                <a:srgbClr val="0F243E"/>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38"/>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267" name="Google Shape;267;p38"/>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38"/>
          <p:cNvSpPr/>
          <p:nvPr/>
        </p:nvSpPr>
        <p:spPr>
          <a:xfrm>
            <a:off x="5077967" y="1418111"/>
            <a:ext cx="3603812" cy="4950073"/>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2000">
                <a:solidFill>
                  <a:srgbClr val="0F243E"/>
                </a:solidFill>
                <a:latin typeface="Calibri"/>
                <a:ea typeface="Calibri"/>
                <a:cs typeface="Calibri"/>
                <a:sym typeface="Calibri"/>
              </a:rPr>
              <a:t>En la sintaxis:</a:t>
            </a:r>
            <a:endParaRPr sz="20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nombre_cursor: es el cursor declarado en la sección de Declaración del bloque PL/SQL.</a:t>
            </a:r>
            <a:endParaRPr sz="20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lista_de_variables o registro_PL/SQL: es donde se almacenarán los valores leídos desde el Cursor. Se deben declarar previamente y deben ser compatibles en tipo de dato con las columnas seleccionadas en la consulta.</a:t>
            </a:r>
            <a:endParaRPr sz="2000">
              <a:solidFill>
                <a:srgbClr val="0F243E"/>
              </a:solidFill>
              <a:latin typeface="Calibri"/>
              <a:ea typeface="Calibri"/>
              <a:cs typeface="Calibri"/>
              <a:sym typeface="Calibri"/>
            </a:endParaRPr>
          </a:p>
        </p:txBody>
      </p:sp>
      <p:sp>
        <p:nvSpPr>
          <p:cNvPr id="269" name="Google Shape;269;p3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0" name="Google Shape;270;p38"/>
          <p:cNvPicPr preferRelativeResize="0"/>
          <p:nvPr/>
        </p:nvPicPr>
        <p:blipFill rotWithShape="1">
          <a:blip r:embed="rId3">
            <a:alphaModFix/>
          </a:blip>
          <a:srcRect b="0" l="0" r="0" t="0"/>
          <a:stretch/>
        </p:blipFill>
        <p:spPr>
          <a:xfrm>
            <a:off x="687197" y="1855692"/>
            <a:ext cx="3884804" cy="39803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39"/>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277" name="Google Shape;277;p39"/>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39"/>
          <p:cNvSpPr/>
          <p:nvPr/>
        </p:nvSpPr>
        <p:spPr>
          <a:xfrm>
            <a:off x="607460" y="1533480"/>
            <a:ext cx="8095200" cy="40164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2000">
                <a:solidFill>
                  <a:srgbClr val="0F243E"/>
                </a:solidFill>
                <a:latin typeface="Calibri"/>
                <a:ea typeface="Calibri"/>
                <a:cs typeface="Calibri"/>
                <a:sym typeface="Calibri"/>
              </a:rPr>
              <a:t>La sentencia FETCH lee los datos desde la fila actual en las variables de salida PL/SQL y avanza el puntero a la siguiente fila en el set activo.</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2000">
                <a:solidFill>
                  <a:srgbClr val="0F243E"/>
                </a:solidFill>
                <a:latin typeface="Calibri"/>
                <a:ea typeface="Calibri"/>
                <a:cs typeface="Calibri"/>
                <a:sym typeface="Calibri"/>
              </a:rPr>
              <a:t>Se puede usar el atributo %NOTFOUND para chequear si el conjunto activo se ha recuperado completamente.</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2000">
                <a:solidFill>
                  <a:srgbClr val="0F243E"/>
                </a:solidFill>
                <a:latin typeface="Calibri"/>
                <a:ea typeface="Calibri"/>
                <a:cs typeface="Calibri"/>
                <a:sym typeface="Calibri"/>
              </a:rPr>
              <a:t>En el bloque PL/SQL del ejemplo, el cursor cur_emp obtiene la identificación y apellido de los empleados que trabajan en el departamento 30. </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2000">
                <a:solidFill>
                  <a:srgbClr val="0F243E"/>
                </a:solidFill>
                <a:latin typeface="Calibri"/>
                <a:ea typeface="Calibri"/>
                <a:cs typeface="Calibri"/>
                <a:sym typeface="Calibri"/>
              </a:rPr>
              <a:t>En la sección de Ejecución se abre el cursor, se lee la primera fila y los valores son almacenados en las variables declaras para posteriormente INSERTARLOS en la tabla EMPLEADOS. Para poder leer todas las filas recuperadas en el cursor, se debe generar una Iteración.</a:t>
            </a:r>
            <a:endParaRPr sz="2000">
              <a:solidFill>
                <a:srgbClr val="0F243E"/>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0"/>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40"/>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285" name="Google Shape;285;p40"/>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40"/>
          <p:cNvSpPr/>
          <p:nvPr/>
        </p:nvSpPr>
        <p:spPr>
          <a:xfrm>
            <a:off x="454686" y="4488452"/>
            <a:ext cx="8234621" cy="1862048"/>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2000">
                <a:solidFill>
                  <a:srgbClr val="0F243E"/>
                </a:solidFill>
                <a:latin typeface="Calibri"/>
                <a:ea typeface="Calibri"/>
                <a:cs typeface="Calibri"/>
                <a:sym typeface="Calibri"/>
              </a:rPr>
              <a:t>En el ejemplo ahora se utiliza un loop simple para leer todas las filas del cursor, que recuperado id de empleado y apellido, que pertenezcan al departamento con código 30, para posteriormente INSERTARLOS en la tabla EMPLEADOS. </a:t>
            </a:r>
            <a:r>
              <a:rPr lang="es-MX" sz="2000">
                <a:solidFill>
                  <a:schemeClr val="dk1"/>
                </a:solidFill>
                <a:latin typeface="Calibri"/>
                <a:ea typeface="Calibri"/>
                <a:cs typeface="Calibri"/>
                <a:sym typeface="Calibri"/>
              </a:rPr>
              <a:t>Se utiliza también el atributo de cursor %NOTFOUND para la condición de salida del loop. </a:t>
            </a:r>
            <a:endParaRPr sz="2000">
              <a:solidFill>
                <a:schemeClr val="dk1"/>
              </a:solidFill>
              <a:latin typeface="Calibri"/>
              <a:ea typeface="Calibri"/>
              <a:cs typeface="Calibri"/>
              <a:sym typeface="Calibri"/>
            </a:endParaRPr>
          </a:p>
        </p:txBody>
      </p:sp>
      <p:sp>
        <p:nvSpPr>
          <p:cNvPr id="287" name="Google Shape;287;p40"/>
          <p:cNvSpPr/>
          <p:nvPr/>
        </p:nvSpPr>
        <p:spPr>
          <a:xfrm>
            <a:off x="1328746" y="1154203"/>
            <a:ext cx="28981110" cy="5828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 name="Google Shape;288;p40"/>
          <p:cNvPicPr preferRelativeResize="0"/>
          <p:nvPr/>
        </p:nvPicPr>
        <p:blipFill rotWithShape="1">
          <a:blip r:embed="rId3">
            <a:alphaModFix/>
          </a:blip>
          <a:srcRect b="0" l="0" r="0" t="0"/>
          <a:stretch/>
        </p:blipFill>
        <p:spPr>
          <a:xfrm>
            <a:off x="1519116" y="1154195"/>
            <a:ext cx="6105762" cy="330311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1"/>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41"/>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295" name="Google Shape;295;p41"/>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41"/>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97" name="Google Shape;297;p41"/>
          <p:cNvPicPr preferRelativeResize="0"/>
          <p:nvPr/>
        </p:nvPicPr>
        <p:blipFill rotWithShape="1">
          <a:blip r:embed="rId3">
            <a:alphaModFix/>
          </a:blip>
          <a:srcRect b="0" l="0" r="0" t="0"/>
          <a:stretch/>
        </p:blipFill>
        <p:spPr>
          <a:xfrm>
            <a:off x="4760342" y="1368278"/>
            <a:ext cx="3997461" cy="4751084"/>
          </a:xfrm>
          <a:prstGeom prst="rect">
            <a:avLst/>
          </a:prstGeom>
          <a:noFill/>
          <a:ln>
            <a:noFill/>
          </a:ln>
        </p:spPr>
      </p:pic>
      <p:sp>
        <p:nvSpPr>
          <p:cNvPr id="298" name="Google Shape;298;p41"/>
          <p:cNvSpPr/>
          <p:nvPr/>
        </p:nvSpPr>
        <p:spPr>
          <a:xfrm>
            <a:off x="378861" y="1368286"/>
            <a:ext cx="4007100" cy="4498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s-MX" sz="2000">
                <a:solidFill>
                  <a:srgbClr val="0F243E"/>
                </a:solidFill>
                <a:latin typeface="Calibri"/>
                <a:ea typeface="Calibri"/>
                <a:cs typeface="Calibri"/>
                <a:sym typeface="Calibri"/>
              </a:rPr>
              <a:t>En la sintaxis:</a:t>
            </a:r>
            <a:endParaRPr sz="2000">
              <a:solidFill>
                <a:srgbClr val="0F243E"/>
              </a:solidFill>
              <a:latin typeface="Calibri"/>
              <a:ea typeface="Calibri"/>
              <a:cs typeface="Calibri"/>
              <a:sym typeface="Calibri"/>
            </a:endParaRPr>
          </a:p>
          <a:p>
            <a:pPr indent="-342900" lvl="0" marL="342900" marR="0" rtl="0" algn="l">
              <a:lnSpc>
                <a:spcPct val="115000"/>
              </a:lnSpc>
              <a:spcBef>
                <a:spcPts val="100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  nombre_cursor: es el cursor declarado en la sección de Declaración del bloque PL/SQL.</a:t>
            </a:r>
            <a:endParaRPr sz="2000">
              <a:solidFill>
                <a:srgbClr val="0F243E"/>
              </a:solidFill>
              <a:latin typeface="Calibri"/>
              <a:ea typeface="Calibri"/>
              <a:cs typeface="Calibri"/>
              <a:sym typeface="Calibri"/>
            </a:endParaRPr>
          </a:p>
          <a:p>
            <a:pPr indent="0" lvl="0" marL="0" marR="0" rtl="0" algn="l">
              <a:lnSpc>
                <a:spcPct val="115000"/>
              </a:lnSpc>
              <a:spcBef>
                <a:spcPts val="1000"/>
              </a:spcBef>
              <a:spcAft>
                <a:spcPts val="0"/>
              </a:spcAft>
              <a:buNone/>
            </a:pPr>
            <a:r>
              <a:rPr lang="es-MX" sz="2000">
                <a:solidFill>
                  <a:srgbClr val="0F243E"/>
                </a:solidFill>
                <a:latin typeface="Calibri"/>
                <a:ea typeface="Calibri"/>
                <a:cs typeface="Calibri"/>
                <a:sym typeface="Calibri"/>
              </a:rPr>
              <a:t>La sentencia CLOSE:</a:t>
            </a:r>
            <a:endParaRPr sz="2000">
              <a:solidFill>
                <a:srgbClr val="0F243E"/>
              </a:solidFill>
              <a:latin typeface="Calibri"/>
              <a:ea typeface="Calibri"/>
              <a:cs typeface="Calibri"/>
              <a:sym typeface="Calibri"/>
            </a:endParaRPr>
          </a:p>
          <a:p>
            <a:pPr indent="-342900" lvl="0" marL="342900" marR="0" rtl="0" algn="l">
              <a:lnSpc>
                <a:spcPct val="115000"/>
              </a:lnSpc>
              <a:spcBef>
                <a:spcPts val="100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  Deshabilita (cierra) el cursor, libera el área de contexto y el set activo se elimina.</a:t>
            </a:r>
            <a:endParaRPr sz="2000">
              <a:solidFill>
                <a:srgbClr val="0F243E"/>
              </a:solidFill>
              <a:latin typeface="Calibri"/>
              <a:ea typeface="Calibri"/>
              <a:cs typeface="Calibri"/>
              <a:sym typeface="Calibri"/>
            </a:endParaRPr>
          </a:p>
          <a:p>
            <a:pPr indent="-342900" lvl="0" marL="342900" marR="0" rtl="0" algn="l">
              <a:lnSpc>
                <a:spcPct val="115000"/>
              </a:lnSpc>
              <a:spcBef>
                <a:spcPts val="100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  Cierra el cursor después de completar el procesamiento de las sentencias FETCH.</a:t>
            </a:r>
            <a:endParaRPr sz="2000">
              <a:solidFill>
                <a:srgbClr val="0F243E"/>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2"/>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42"/>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305" name="Google Shape;305;p42"/>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 name="Google Shape;306;p42"/>
          <p:cNvSpPr/>
          <p:nvPr/>
        </p:nvSpPr>
        <p:spPr>
          <a:xfrm>
            <a:off x="374175" y="2057400"/>
            <a:ext cx="8443200" cy="24726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2000">
                <a:solidFill>
                  <a:srgbClr val="0F243E"/>
                </a:solidFill>
                <a:latin typeface="Calibri"/>
                <a:ea typeface="Calibri"/>
                <a:cs typeface="Calibri"/>
                <a:sym typeface="Calibri"/>
              </a:rPr>
              <a:t>Un cursor puede ser reabierto sólo si éste está cerrado. Si se leen datos desde un cursor después de que éste se ha cerrado entonces la excepción INVALID_CURSOR se producirá.</a:t>
            </a:r>
            <a:endParaRPr/>
          </a:p>
          <a:p>
            <a:pPr indent="0" lvl="0" marL="0" marR="0" rtl="0" algn="just">
              <a:lnSpc>
                <a:spcPct val="115000"/>
              </a:lnSpc>
              <a:spcBef>
                <a:spcPts val="1000"/>
              </a:spcBef>
              <a:spcAft>
                <a:spcPts val="0"/>
              </a:spcAft>
              <a:buNone/>
            </a:pPr>
            <a:r>
              <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2000">
                <a:solidFill>
                  <a:srgbClr val="0F243E"/>
                </a:solidFill>
                <a:latin typeface="Calibri"/>
                <a:ea typeface="Calibri"/>
                <a:cs typeface="Calibri"/>
                <a:sym typeface="Calibri"/>
              </a:rPr>
              <a:t>El número de cursores abiertos por sesión es determinado por el parámetro de la Base de Datos OPEN_CURSORS. Por defecto es 50.</a:t>
            </a:r>
            <a:endParaRPr sz="2000">
              <a:solidFill>
                <a:srgbClr val="0F243E"/>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3"/>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43"/>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314" name="Google Shape;314;p43"/>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43"/>
          <p:cNvSpPr/>
          <p:nvPr/>
        </p:nvSpPr>
        <p:spPr>
          <a:xfrm>
            <a:off x="510988" y="1111545"/>
            <a:ext cx="8122023" cy="247247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2000">
                <a:solidFill>
                  <a:srgbClr val="0F243E"/>
                </a:solidFill>
                <a:latin typeface="Calibri"/>
                <a:ea typeface="Calibri"/>
                <a:cs typeface="Calibri"/>
                <a:sym typeface="Calibri"/>
              </a:rPr>
              <a:t>ATRIBUTOS PARA CURSORES EXPLÍCITOS</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2000">
                <a:solidFill>
                  <a:srgbClr val="0F243E"/>
                </a:solidFill>
                <a:latin typeface="Calibri"/>
                <a:ea typeface="Calibri"/>
                <a:cs typeface="Calibri"/>
                <a:sym typeface="Calibri"/>
              </a:rPr>
              <a:t>Hay cuatro atributos para obtener información del estado de un cursor explícito: %ISOPEN, %NOTFOUND, %FOUND, %ROWCOUNT.</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2000">
                <a:solidFill>
                  <a:srgbClr val="0F243E"/>
                </a:solidFill>
                <a:latin typeface="Calibri"/>
                <a:ea typeface="Calibri"/>
                <a:cs typeface="Calibri"/>
                <a:sym typeface="Calibri"/>
              </a:rPr>
              <a:t>Cuando se agrega el nombre del cursor, estos atributos devuelven información útil acerca de la ejecución de una sentencia de manipulación del cursor.</a:t>
            </a:r>
            <a:endParaRPr sz="2000">
              <a:solidFill>
                <a:srgbClr val="0F243E"/>
              </a:solidFill>
              <a:latin typeface="Calibri"/>
              <a:ea typeface="Calibri"/>
              <a:cs typeface="Calibri"/>
              <a:sym typeface="Calibri"/>
            </a:endParaRPr>
          </a:p>
        </p:txBody>
      </p:sp>
      <p:sp>
        <p:nvSpPr>
          <p:cNvPr id="316" name="Google Shape;316;p43"/>
          <p:cNvSpPr/>
          <p:nvPr/>
        </p:nvSpPr>
        <p:spPr>
          <a:xfrm>
            <a:off x="2538357" y="3500944"/>
            <a:ext cx="21412266" cy="5665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17" name="Google Shape;317;p43"/>
          <p:cNvPicPr preferRelativeResize="0"/>
          <p:nvPr/>
        </p:nvPicPr>
        <p:blipFill rotWithShape="1">
          <a:blip r:embed="rId3">
            <a:alphaModFix/>
          </a:blip>
          <a:srcRect b="0" l="0" r="0" t="0"/>
          <a:stretch/>
        </p:blipFill>
        <p:spPr>
          <a:xfrm>
            <a:off x="2538356" y="3557594"/>
            <a:ext cx="4861380" cy="25502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p:nvPr/>
        </p:nvSpPr>
        <p:spPr>
          <a:xfrm>
            <a:off x="694226" y="2655145"/>
            <a:ext cx="3178527" cy="1083374"/>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b="1" lang="es-MX" sz="2800">
                <a:solidFill>
                  <a:schemeClr val="lt1"/>
                </a:solidFill>
                <a:latin typeface="Calibri"/>
                <a:ea typeface="Calibri"/>
                <a:cs typeface="Calibri"/>
                <a:sym typeface="Calibri"/>
              </a:rPr>
              <a:t>Introducción a cursores explícitos</a:t>
            </a:r>
            <a:endParaRPr b="1" sz="28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44"/>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325" name="Google Shape;325;p44"/>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44"/>
          <p:cNvSpPr/>
          <p:nvPr/>
        </p:nvSpPr>
        <p:spPr>
          <a:xfrm>
            <a:off x="477369" y="4611440"/>
            <a:ext cx="8189259" cy="150810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2000">
                <a:solidFill>
                  <a:srgbClr val="0F243E"/>
                </a:solidFill>
                <a:latin typeface="Calibri"/>
                <a:ea typeface="Calibri"/>
                <a:cs typeface="Calibri"/>
                <a:sym typeface="Calibri"/>
              </a:rPr>
              <a:t>Se pueden leer filas sólo cuando el cursor se encuentra abierto. Usar el atributo de cursor %ISOPEN antes de realizar una lectura permite validar si el cursor se encuentra abierto. Retorna el estado del cursor. TRUE si está abierto y FALSE si no. </a:t>
            </a:r>
            <a:endParaRPr sz="2000">
              <a:solidFill>
                <a:srgbClr val="0F243E"/>
              </a:solidFill>
              <a:latin typeface="Calibri"/>
              <a:ea typeface="Calibri"/>
              <a:cs typeface="Calibri"/>
              <a:sym typeface="Calibri"/>
            </a:endParaRPr>
          </a:p>
        </p:txBody>
      </p:sp>
      <p:sp>
        <p:nvSpPr>
          <p:cNvPr id="327" name="Google Shape;327;p4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28" name="Google Shape;328;p44"/>
          <p:cNvPicPr preferRelativeResize="0"/>
          <p:nvPr/>
        </p:nvPicPr>
        <p:blipFill rotWithShape="1">
          <a:blip r:embed="rId3">
            <a:alphaModFix/>
          </a:blip>
          <a:srcRect b="0" l="0" r="0" t="0"/>
          <a:stretch/>
        </p:blipFill>
        <p:spPr>
          <a:xfrm>
            <a:off x="1358151" y="1195886"/>
            <a:ext cx="6118414" cy="29833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45"/>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336" name="Google Shape;336;p45"/>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45"/>
          <p:cNvSpPr/>
          <p:nvPr/>
        </p:nvSpPr>
        <p:spPr>
          <a:xfrm>
            <a:off x="551329" y="1079500"/>
            <a:ext cx="8041341" cy="128240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2000">
                <a:solidFill>
                  <a:srgbClr val="0F243E"/>
                </a:solidFill>
                <a:latin typeface="Calibri"/>
                <a:ea typeface="Calibri"/>
                <a:cs typeface="Calibri"/>
                <a:sym typeface="Calibri"/>
              </a:rPr>
              <a:t>En el bloque pl/sql ejemplo, antes de leer las filas del cursor cur_emp se verifica con el atributo %ISOPEN, si está abierto o no el cursor. </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2000">
                <a:solidFill>
                  <a:srgbClr val="0F243E"/>
                </a:solidFill>
                <a:latin typeface="Calibri"/>
                <a:ea typeface="Calibri"/>
                <a:cs typeface="Calibri"/>
                <a:sym typeface="Calibri"/>
              </a:rPr>
              <a:t>En el caso de no estar abierto el cursor se abre con OPEN</a:t>
            </a:r>
            <a:endParaRPr sz="2000">
              <a:solidFill>
                <a:srgbClr val="0F243E"/>
              </a:solidFill>
              <a:latin typeface="Calibri"/>
              <a:ea typeface="Calibri"/>
              <a:cs typeface="Calibri"/>
              <a:sym typeface="Calibri"/>
            </a:endParaRPr>
          </a:p>
        </p:txBody>
      </p:sp>
      <p:sp>
        <p:nvSpPr>
          <p:cNvPr id="338" name="Google Shape;338;p4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39" name="Google Shape;339;p45"/>
          <p:cNvPicPr preferRelativeResize="0"/>
          <p:nvPr/>
        </p:nvPicPr>
        <p:blipFill rotWithShape="1">
          <a:blip r:embed="rId3">
            <a:alphaModFix/>
          </a:blip>
          <a:srcRect b="0" l="0" r="0" t="0"/>
          <a:stretch/>
        </p:blipFill>
        <p:spPr>
          <a:xfrm>
            <a:off x="2043951" y="2526905"/>
            <a:ext cx="5109884" cy="35601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6"/>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 name="Google Shape;345;p46"/>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346" name="Google Shape;346;p46"/>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p46"/>
          <p:cNvSpPr/>
          <p:nvPr/>
        </p:nvSpPr>
        <p:spPr>
          <a:xfrm>
            <a:off x="2716305" y="1136647"/>
            <a:ext cx="2483957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48" name="Google Shape;348;p46"/>
          <p:cNvPicPr preferRelativeResize="0"/>
          <p:nvPr/>
        </p:nvPicPr>
        <p:blipFill rotWithShape="1">
          <a:blip r:embed="rId3">
            <a:alphaModFix/>
          </a:blip>
          <a:srcRect b="0" l="0" r="0" t="0"/>
          <a:stretch/>
        </p:blipFill>
        <p:spPr>
          <a:xfrm>
            <a:off x="1711519" y="1136647"/>
            <a:ext cx="5720961" cy="3423198"/>
          </a:xfrm>
          <a:prstGeom prst="rect">
            <a:avLst/>
          </a:prstGeom>
          <a:noFill/>
          <a:ln>
            <a:noFill/>
          </a:ln>
        </p:spPr>
      </p:pic>
      <p:sp>
        <p:nvSpPr>
          <p:cNvPr id="349" name="Google Shape;349;p46"/>
          <p:cNvSpPr/>
          <p:nvPr/>
        </p:nvSpPr>
        <p:spPr>
          <a:xfrm>
            <a:off x="396687" y="4433064"/>
            <a:ext cx="8350624" cy="200362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1800">
                <a:solidFill>
                  <a:srgbClr val="0F243E"/>
                </a:solidFill>
                <a:latin typeface="Calibri"/>
                <a:ea typeface="Calibri"/>
                <a:cs typeface="Calibri"/>
                <a:sym typeface="Calibri"/>
              </a:rPr>
              <a:t>El atributo de cursor %ROWCOUNT permite procesar un número exacto de las filas. %ROWCOUNT y %NOTFOUND pueden ser usados para condiciones de salida en un loop. En el ejemplo, el bloque obtiene a todos los empleados que existen en la tabla employees y las inserta en tabla EMPLEADOS. La condición para salir del loop de lectura del cursor es que las filas leídas sea mayor a 10 o que ya no existan más filas que leer en el cursor.</a:t>
            </a:r>
            <a:endParaRPr sz="1800">
              <a:solidFill>
                <a:srgbClr val="0F243E"/>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 name="Google Shape;355;p47"/>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356" name="Google Shape;356;p47"/>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p47"/>
          <p:cNvSpPr/>
          <p:nvPr/>
        </p:nvSpPr>
        <p:spPr>
          <a:xfrm>
            <a:off x="1452283" y="2103116"/>
            <a:ext cx="2282719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 name="Google Shape;358;p47"/>
          <p:cNvSpPr/>
          <p:nvPr/>
        </p:nvSpPr>
        <p:spPr>
          <a:xfrm>
            <a:off x="486900" y="1184987"/>
            <a:ext cx="4085100" cy="50490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1600">
                <a:solidFill>
                  <a:srgbClr val="0F243E"/>
                </a:solidFill>
                <a:latin typeface="Calibri"/>
                <a:ea typeface="Calibri"/>
                <a:cs typeface="Calibri"/>
                <a:sym typeface="Calibri"/>
              </a:rPr>
              <a:t>En el bloque del ejemplo, se define el registro reg_emp basado en las columnas seleccionadas por el cursor cur_emp (identificación y apellido de los empleados del departamento 30). </a:t>
            </a:r>
            <a:endParaRPr sz="16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1600">
                <a:solidFill>
                  <a:srgbClr val="0F243E"/>
                </a:solidFill>
                <a:latin typeface="Calibri"/>
                <a:ea typeface="Calibri"/>
                <a:cs typeface="Calibri"/>
                <a:sym typeface="Calibri"/>
              </a:rPr>
              <a:t>Para acceder al contenido de cada columna del cursor, se debe especificar con el nombre del registro.columna, por ejemplo, reg_emp.employee_id o reg_emp.last_name, para el ejemplo indicado.</a:t>
            </a:r>
            <a:endParaRPr sz="16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1600">
                <a:solidFill>
                  <a:srgbClr val="0F243E"/>
                </a:solidFill>
                <a:latin typeface="Calibri"/>
                <a:ea typeface="Calibri"/>
                <a:cs typeface="Calibri"/>
                <a:sym typeface="Calibri"/>
              </a:rPr>
              <a:t>Al leer las filas del cursor los valores son almacenados en los campos del registro declarado. Los nombres de los campos del registro son los nombres de las columnas obtenidas en el cursor (employee_id y last_name),los cuales son insertados en la tabla EMPLEADOS. </a:t>
            </a:r>
            <a:endParaRPr sz="1600">
              <a:solidFill>
                <a:srgbClr val="0F243E"/>
              </a:solidFill>
              <a:latin typeface="Calibri"/>
              <a:ea typeface="Calibri"/>
              <a:cs typeface="Calibri"/>
              <a:sym typeface="Calibri"/>
            </a:endParaRPr>
          </a:p>
        </p:txBody>
      </p:sp>
      <p:pic>
        <p:nvPicPr>
          <p:cNvPr id="359" name="Google Shape;359;p47"/>
          <p:cNvPicPr preferRelativeResize="0"/>
          <p:nvPr/>
        </p:nvPicPr>
        <p:blipFill rotWithShape="1">
          <a:blip r:embed="rId3">
            <a:alphaModFix/>
          </a:blip>
          <a:srcRect b="0" l="0" r="0" t="0"/>
          <a:stretch/>
        </p:blipFill>
        <p:spPr>
          <a:xfrm>
            <a:off x="4519209" y="2229480"/>
            <a:ext cx="4329108" cy="296000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 name="Google Shape;365;p48"/>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366" name="Google Shape;366;p48"/>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 name="Google Shape;367;p48"/>
          <p:cNvSpPr/>
          <p:nvPr/>
        </p:nvSpPr>
        <p:spPr>
          <a:xfrm flipH="1" rot="10800000">
            <a:off x="753035" y="3146611"/>
            <a:ext cx="1444346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68" name="Google Shape;368;p48"/>
          <p:cNvPicPr preferRelativeResize="0"/>
          <p:nvPr/>
        </p:nvPicPr>
        <p:blipFill rotWithShape="1">
          <a:blip r:embed="rId3">
            <a:alphaModFix/>
          </a:blip>
          <a:srcRect b="0" l="0" r="0" t="0"/>
          <a:stretch/>
        </p:blipFill>
        <p:spPr>
          <a:xfrm>
            <a:off x="3770197" y="2103117"/>
            <a:ext cx="4979928" cy="2979792"/>
          </a:xfrm>
          <a:prstGeom prst="rect">
            <a:avLst/>
          </a:prstGeom>
          <a:noFill/>
          <a:ln>
            <a:noFill/>
          </a:ln>
        </p:spPr>
      </p:pic>
      <p:sp>
        <p:nvSpPr>
          <p:cNvPr id="369" name="Google Shape;369;p48"/>
          <p:cNvSpPr/>
          <p:nvPr/>
        </p:nvSpPr>
        <p:spPr>
          <a:xfrm>
            <a:off x="577413" y="2131073"/>
            <a:ext cx="3017100" cy="29238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2000">
                <a:solidFill>
                  <a:srgbClr val="0F243E"/>
                </a:solidFill>
                <a:latin typeface="Calibri"/>
                <a:ea typeface="Calibri"/>
                <a:cs typeface="Calibri"/>
                <a:sym typeface="Calibri"/>
              </a:rPr>
              <a:t>En el bloque del ejemplo, se define el registro reg_emp basado en las columnas seleccionadas por el cursor cur_emp (identificación y apellido de los empleados del departamento 30). </a:t>
            </a:r>
            <a:endParaRPr sz="2000">
              <a:solidFill>
                <a:srgbClr val="0F243E"/>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 name="Google Shape;375;p49"/>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376" name="Google Shape;376;p49"/>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 name="Google Shape;377;p49"/>
          <p:cNvSpPr/>
          <p:nvPr/>
        </p:nvSpPr>
        <p:spPr>
          <a:xfrm>
            <a:off x="533075" y="1922224"/>
            <a:ext cx="8310300" cy="33417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2000">
                <a:solidFill>
                  <a:srgbClr val="0F243E"/>
                </a:solidFill>
                <a:latin typeface="Calibri"/>
                <a:ea typeface="Calibri"/>
                <a:cs typeface="Calibri"/>
                <a:sym typeface="Calibri"/>
              </a:rPr>
              <a:t>Para acceder al contenido de cada columna del cursor, se debe especificar con el nombre del registro.columna, por ejemplo, reg_emp.employee_id o reg_emp.last_name, para el ejemplo indicado.</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2000">
                <a:solidFill>
                  <a:srgbClr val="0F243E"/>
                </a:solidFill>
                <a:latin typeface="Calibri"/>
                <a:ea typeface="Calibri"/>
                <a:cs typeface="Calibri"/>
                <a:sym typeface="Calibri"/>
              </a:rPr>
              <a:t>Al leer las filas del cursor los valores son almacenados en los campos del registro declarado. Los nombres de los campos del registro son los nombres de las columnas obtenidas en el cursor (employee_id y last_name). </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2000">
                <a:solidFill>
                  <a:srgbClr val="0F243E"/>
                </a:solidFill>
                <a:latin typeface="Calibri"/>
                <a:ea typeface="Calibri"/>
                <a:cs typeface="Calibri"/>
                <a:sym typeface="Calibri"/>
              </a:rPr>
              <a:t>POR CADA CICLO ITERATIVO QUE RECORRE EL CURSOR EXPLICITO, SE HACE UNA INSERCIÓN  DE DATOS EN NUEVA TABLA EMPLEADOS.</a:t>
            </a:r>
            <a:endParaRPr sz="2000">
              <a:solidFill>
                <a:srgbClr val="0F243E"/>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27"/>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170" name="Google Shape;170;p27"/>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27"/>
          <p:cNvSpPr/>
          <p:nvPr/>
        </p:nvSpPr>
        <p:spPr>
          <a:xfrm>
            <a:off x="581175" y="1062250"/>
            <a:ext cx="8051700" cy="19902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2000">
                <a:solidFill>
                  <a:srgbClr val="0F243E"/>
                </a:solidFill>
                <a:latin typeface="Calibri"/>
                <a:ea typeface="Calibri"/>
                <a:cs typeface="Calibri"/>
                <a:sym typeface="Calibri"/>
              </a:rPr>
              <a:t>Los cursores explícitos se emplean para realizar consultas SELECT que pueden devolver cero filas, una o más de una fila.</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2000">
                <a:solidFill>
                  <a:srgbClr val="0F243E"/>
                </a:solidFill>
                <a:latin typeface="Calibri"/>
                <a:ea typeface="Calibri"/>
                <a:cs typeface="Calibri"/>
                <a:sym typeface="Calibri"/>
              </a:rPr>
              <a:t>Los cursores explícitos pueden ser controlados manualmente en el bloque PL/SQL por el programador. Se deben declarar en la sección Declarativa del bloque PL/SQL</a:t>
            </a:r>
            <a:r>
              <a:rPr lang="es-MX" sz="1800">
                <a:solidFill>
                  <a:srgbClr val="000000"/>
                </a:solidFill>
                <a:latin typeface="Calibri"/>
                <a:ea typeface="Calibri"/>
                <a:cs typeface="Calibri"/>
                <a:sym typeface="Calibri"/>
              </a:rPr>
              <a:t>.</a:t>
            </a:r>
            <a:endParaRPr sz="1600">
              <a:solidFill>
                <a:srgbClr val="000000"/>
              </a:solidFill>
              <a:latin typeface="Calibri"/>
              <a:ea typeface="Calibri"/>
              <a:cs typeface="Calibri"/>
              <a:sym typeface="Calibri"/>
            </a:endParaRPr>
          </a:p>
        </p:txBody>
      </p:sp>
      <p:sp>
        <p:nvSpPr>
          <p:cNvPr id="172" name="Google Shape;172;p27"/>
          <p:cNvSpPr/>
          <p:nvPr/>
        </p:nvSpPr>
        <p:spPr>
          <a:xfrm>
            <a:off x="1882588" y="3200299"/>
            <a:ext cx="33648511"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3" name="Google Shape;173;p27"/>
          <p:cNvPicPr preferRelativeResize="0"/>
          <p:nvPr/>
        </p:nvPicPr>
        <p:blipFill rotWithShape="1">
          <a:blip r:embed="rId3">
            <a:alphaModFix/>
          </a:blip>
          <a:srcRect b="0" l="0" r="0" t="0"/>
          <a:stretch/>
        </p:blipFill>
        <p:spPr>
          <a:xfrm>
            <a:off x="1882587" y="3200300"/>
            <a:ext cx="5701553" cy="280404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28"/>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180" name="Google Shape;180;p28"/>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p28"/>
          <p:cNvSpPr/>
          <p:nvPr/>
        </p:nvSpPr>
        <p:spPr>
          <a:xfrm>
            <a:off x="4775639" y="1740570"/>
            <a:ext cx="3966900" cy="37857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MX" sz="2000">
                <a:solidFill>
                  <a:srgbClr val="0F243E"/>
                </a:solidFill>
                <a:latin typeface="Calibri"/>
                <a:ea typeface="Calibri"/>
                <a:cs typeface="Calibri"/>
                <a:sym typeface="Calibri"/>
              </a:rPr>
              <a:t>Es necesario declarar un cursor explícito cuando se deben recuperar múltiples filas desde una o varias tablas de la Base de Datos para tener un puntero por cada fila recuperada y trabajar con una fila a la vez. El conjunto de filas retornadas por la query de múltiples filas es llamado Set Activo (Conjunto Activo) y su tamaño es el número de filas que cumplen los criterios de búsqueda de la sentencia SELECT. </a:t>
            </a:r>
            <a:endParaRPr sz="2000">
              <a:solidFill>
                <a:srgbClr val="0F243E"/>
              </a:solidFill>
              <a:latin typeface="Calibri"/>
              <a:ea typeface="Calibri"/>
              <a:cs typeface="Calibri"/>
              <a:sym typeface="Calibri"/>
            </a:endParaRPr>
          </a:p>
        </p:txBody>
      </p:sp>
      <p:sp>
        <p:nvSpPr>
          <p:cNvPr id="182" name="Google Shape;182;p28"/>
          <p:cNvSpPr/>
          <p:nvPr/>
        </p:nvSpPr>
        <p:spPr>
          <a:xfrm>
            <a:off x="914399" y="2447365"/>
            <a:ext cx="13922705"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3" name="Google Shape;183;p28"/>
          <p:cNvPicPr preferRelativeResize="0"/>
          <p:nvPr/>
        </p:nvPicPr>
        <p:blipFill rotWithShape="1">
          <a:blip r:embed="rId3">
            <a:alphaModFix/>
          </a:blip>
          <a:srcRect b="0" l="0" r="0" t="0"/>
          <a:stretch/>
        </p:blipFill>
        <p:spPr>
          <a:xfrm>
            <a:off x="618564" y="2103116"/>
            <a:ext cx="3939652" cy="30605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29"/>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190" name="Google Shape;190;p29"/>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29"/>
          <p:cNvSpPr/>
          <p:nvPr/>
        </p:nvSpPr>
        <p:spPr>
          <a:xfrm>
            <a:off x="591671" y="1885244"/>
            <a:ext cx="8068235" cy="247247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2000">
                <a:solidFill>
                  <a:srgbClr val="0F243E"/>
                </a:solidFill>
                <a:latin typeface="Calibri"/>
                <a:ea typeface="Calibri"/>
                <a:cs typeface="Calibri"/>
                <a:sym typeface="Calibri"/>
              </a:rPr>
              <a:t>El número de filas retornados viene determinado por los criterios de búsqueda especificados en la cláusula WHERE de la sentencia SELECT. </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2000">
                <a:solidFill>
                  <a:srgbClr val="0F243E"/>
                </a:solidFill>
                <a:latin typeface="Calibri"/>
                <a:ea typeface="Calibri"/>
                <a:cs typeface="Calibri"/>
                <a:sym typeface="Calibri"/>
              </a:rPr>
              <a:t>El procesamiento de un cursor explícito, es ir fila a fila evaluándola y realizando las acciones deseadas para cada una de ellas. Para eso usamos los bucles de cursor, y además tenemos varios tipos.</a:t>
            </a:r>
            <a:endParaRPr sz="2000">
              <a:solidFill>
                <a:srgbClr val="0F243E"/>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0"/>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30"/>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198" name="Google Shape;198;p30"/>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30"/>
          <p:cNvSpPr/>
          <p:nvPr/>
        </p:nvSpPr>
        <p:spPr>
          <a:xfrm>
            <a:off x="514750" y="1113775"/>
            <a:ext cx="8312700" cy="50301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2000">
                <a:solidFill>
                  <a:srgbClr val="0F243E"/>
                </a:solidFill>
                <a:latin typeface="Calibri"/>
                <a:ea typeface="Calibri"/>
                <a:cs typeface="Calibri"/>
                <a:sym typeface="Calibri"/>
              </a:rPr>
              <a:t>Control de Cursores Explícitos:</a:t>
            </a:r>
            <a:endParaRPr b="1"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2000">
                <a:solidFill>
                  <a:srgbClr val="0F243E"/>
                </a:solidFill>
                <a:latin typeface="Calibri"/>
                <a:ea typeface="Calibri"/>
                <a:cs typeface="Calibri"/>
                <a:sym typeface="Calibri"/>
              </a:rPr>
              <a:t>Para trabajar con un cursor explícito se requiere:</a:t>
            </a:r>
            <a:endParaRPr sz="20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Declarar el cursor con la instrucción DECLARE asignándole un nombre y definiendo la estructura de la consulta que será asociada al cursor.</a:t>
            </a:r>
            <a:endParaRPr sz="20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Abrir el cursor con la instrucción OPEN que ejecuta la consulta y reemplaza cualquier variable que es referenciada. Las filas identificadas por la consulta son llamadas al set activo y ahora están disponibles para leerlas.</a:t>
            </a:r>
            <a:endParaRPr sz="20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Recuperar los datos desde el cursor con la instrucción FETCH leyendo cada fila recuperada por el cursor.</a:t>
            </a:r>
            <a:endParaRPr sz="20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Cerrar el cursor y liberar los recursos con la instrucción CLOSE: liberando así el set activo de filas. Esto hace posible reabrir el cursor para establecer un nuevo set activo.</a:t>
            </a:r>
            <a:endParaRPr sz="2000">
              <a:solidFill>
                <a:srgbClr val="0F243E"/>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1"/>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31"/>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206" name="Google Shape;206;p31"/>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7" name="Google Shape;207;p31"/>
          <p:cNvPicPr preferRelativeResize="0"/>
          <p:nvPr/>
        </p:nvPicPr>
        <p:blipFill rotWithShape="1">
          <a:blip r:embed="rId3">
            <a:alphaModFix/>
          </a:blip>
          <a:srcRect b="0" l="0" r="0" t="0"/>
          <a:stretch/>
        </p:blipFill>
        <p:spPr>
          <a:xfrm>
            <a:off x="1223675" y="1717012"/>
            <a:ext cx="6696636" cy="40682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2"/>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32"/>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214" name="Google Shape;214;p32"/>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32"/>
          <p:cNvSpPr/>
          <p:nvPr/>
        </p:nvSpPr>
        <p:spPr>
          <a:xfrm>
            <a:off x="537879" y="4790076"/>
            <a:ext cx="8229601" cy="150810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2000">
                <a:solidFill>
                  <a:srgbClr val="0F243E"/>
                </a:solidFill>
                <a:latin typeface="Calibri"/>
                <a:ea typeface="Calibri"/>
                <a:cs typeface="Calibri"/>
                <a:sym typeface="Calibri"/>
              </a:rPr>
              <a:t>La sentencia CURSOR está incluida en la sección ejecutable de un bloque PL/SQL En la declaración del cursor explícito la instrucción SELECT no contiene la cláusula INTO porque sólo se está definiendo el cursor, esto es parte de la instrucción FETCH.</a:t>
            </a:r>
            <a:endParaRPr sz="2000">
              <a:solidFill>
                <a:srgbClr val="0F243E"/>
              </a:solidFill>
              <a:latin typeface="Calibri"/>
              <a:ea typeface="Calibri"/>
              <a:cs typeface="Calibri"/>
              <a:sym typeface="Calibri"/>
            </a:endParaRPr>
          </a:p>
        </p:txBody>
      </p:sp>
      <p:pic>
        <p:nvPicPr>
          <p:cNvPr id="216" name="Google Shape;216;p32"/>
          <p:cNvPicPr preferRelativeResize="0"/>
          <p:nvPr/>
        </p:nvPicPr>
        <p:blipFill rotWithShape="1">
          <a:blip r:embed="rId3">
            <a:alphaModFix/>
          </a:blip>
          <a:srcRect b="0" l="0" r="0" t="0"/>
          <a:stretch/>
        </p:blipFill>
        <p:spPr>
          <a:xfrm>
            <a:off x="2232212" y="1222242"/>
            <a:ext cx="4629419" cy="33228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3"/>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33"/>
          <p:cNvSpPr/>
          <p:nvPr/>
        </p:nvSpPr>
        <p:spPr>
          <a:xfrm>
            <a:off x="5077967" y="503615"/>
            <a:ext cx="3362202"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Introducción a cursores explícitos</a:t>
            </a:r>
            <a:endParaRPr b="1" sz="1800">
              <a:solidFill>
                <a:schemeClr val="lt1"/>
              </a:solidFill>
              <a:latin typeface="Calibri"/>
              <a:ea typeface="Calibri"/>
              <a:cs typeface="Calibri"/>
              <a:sym typeface="Calibri"/>
            </a:endParaRPr>
          </a:p>
        </p:txBody>
      </p:sp>
      <p:sp>
        <p:nvSpPr>
          <p:cNvPr id="223" name="Google Shape;223;p33"/>
          <p:cNvSpPr/>
          <p:nvPr/>
        </p:nvSpPr>
        <p:spPr>
          <a:xfrm>
            <a:off x="5688105" y="2057398"/>
            <a:ext cx="1745912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33"/>
          <p:cNvSpPr/>
          <p:nvPr/>
        </p:nvSpPr>
        <p:spPr>
          <a:xfrm>
            <a:off x="524435" y="2057411"/>
            <a:ext cx="8095200" cy="30522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2000">
                <a:solidFill>
                  <a:srgbClr val="0F243E"/>
                </a:solidFill>
                <a:latin typeface="Calibri"/>
                <a:ea typeface="Calibri"/>
                <a:cs typeface="Calibri"/>
                <a:sym typeface="Calibri"/>
              </a:rPr>
              <a:t>Una declaración de cursor puede hacer referencia a variables PL/SQL las que deben ser declaradas previamente. El set activo de un cursor es determinado por la sentencia Select en la declaración del cursor. Es obligatorio tener una cláusula INTO para una sentencia Select de un cursor explícito al momento de leer los datos recuperados por el Cursor.</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2000">
                <a:solidFill>
                  <a:srgbClr val="0F243E"/>
                </a:solidFill>
                <a:latin typeface="Calibri"/>
                <a:ea typeface="Calibri"/>
                <a:cs typeface="Calibri"/>
                <a:sym typeface="Calibri"/>
              </a:rPr>
              <a:t>Si se requiere que el procesamiento de las filas sea en un orden específico, se debe usar la cláusula ORDER BY en la query. El cursor puede ser cualquier sentencia SQL válida, incluyendo joins, subqueries y otras.</a:t>
            </a:r>
            <a:endParaRPr sz="2000">
              <a:solidFill>
                <a:srgbClr val="0F243E"/>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